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8" r:id="rId5"/>
    <p:sldId id="259" r:id="rId6"/>
    <p:sldId id="266" r:id="rId7"/>
    <p:sldId id="267" r:id="rId8"/>
    <p:sldId id="268" r:id="rId9"/>
    <p:sldId id="263"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Poppins" pitchFamily="2" charset="77"/>
      <p:regular r:id="rId16"/>
      <p:bold r:id="rId17"/>
      <p:italic r:id="rId18"/>
      <p:boldItalic r:id="rId19"/>
    </p:embeddedFont>
    <p:embeddedFont>
      <p:font typeface="Poppins Bold" pitchFamily="2" charset="77"/>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61" autoAdjust="0"/>
    <p:restoredTop sz="94593" autoAdjust="0"/>
  </p:normalViewPr>
  <p:slideViewPr>
    <p:cSldViewPr>
      <p:cViewPr varScale="1">
        <p:scale>
          <a:sx n="78" d="100"/>
          <a:sy n="78" d="100"/>
        </p:scale>
        <p:origin x="21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541229" y="2324100"/>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5216" y="2747439"/>
            <a:ext cx="6821081" cy="1521507"/>
          </a:xfrm>
          <a:prstGeom prst="rect">
            <a:avLst/>
          </a:prstGeom>
        </p:spPr>
        <p:txBody>
          <a:bodyPr lIns="0" tIns="0" rIns="0" bIns="0" rtlCol="0" anchor="t">
            <a:spAutoFit/>
          </a:bodyPr>
          <a:lstStyle/>
          <a:p>
            <a:pPr>
              <a:lnSpc>
                <a:spcPts val="12319"/>
              </a:lnSpc>
            </a:pPr>
            <a:r>
              <a:rPr lang="en-US" sz="8799" spc="-149" dirty="0">
                <a:solidFill>
                  <a:srgbClr val="FFFFFF"/>
                </a:solidFill>
                <a:latin typeface="Poppins Bold"/>
              </a:rPr>
              <a:t>HackTrix’24</a:t>
            </a:r>
          </a:p>
        </p:txBody>
      </p:sp>
      <p:sp>
        <p:nvSpPr>
          <p:cNvPr id="5" name="TextBox 5"/>
          <p:cNvSpPr txBox="1"/>
          <p:nvPr/>
        </p:nvSpPr>
        <p:spPr>
          <a:xfrm>
            <a:off x="1114108" y="4552107"/>
            <a:ext cx="6915784" cy="1480790"/>
          </a:xfrm>
          <a:prstGeom prst="rect">
            <a:avLst/>
          </a:prstGeom>
        </p:spPr>
        <p:txBody>
          <a:bodyPr lIns="0" tIns="0" rIns="0" bIns="0" rtlCol="0" anchor="t">
            <a:spAutoFit/>
          </a:bodyPr>
          <a:lstStyle/>
          <a:p>
            <a:pPr>
              <a:lnSpc>
                <a:spcPts val="2880"/>
              </a:lnSpc>
            </a:pPr>
            <a:r>
              <a:rPr lang="en-US" sz="2400" dirty="0">
                <a:solidFill>
                  <a:srgbClr val="FFFFFF"/>
                </a:solidFill>
                <a:latin typeface="Poppins"/>
              </a:rPr>
              <a:t>Team Name: Innovation Instigators</a:t>
            </a:r>
          </a:p>
          <a:p>
            <a:pPr>
              <a:lnSpc>
                <a:spcPts val="2880"/>
              </a:lnSpc>
            </a:pPr>
            <a:r>
              <a:rPr lang="en-US" sz="2400" dirty="0">
                <a:solidFill>
                  <a:srgbClr val="FFFFFF"/>
                </a:solidFill>
                <a:latin typeface="Poppins"/>
              </a:rPr>
              <a:t>Members Name: Harshitha Rao,</a:t>
            </a:r>
          </a:p>
          <a:p>
            <a:pPr>
              <a:lnSpc>
                <a:spcPts val="2880"/>
              </a:lnSpc>
            </a:pPr>
            <a:r>
              <a:rPr lang="en-US" sz="2400" dirty="0">
                <a:solidFill>
                  <a:srgbClr val="FFFFFF"/>
                </a:solidFill>
                <a:latin typeface="Poppins"/>
              </a:rPr>
              <a:t>                                </a:t>
            </a:r>
            <a:r>
              <a:rPr lang="en-US" sz="2400" dirty="0" err="1">
                <a:solidFill>
                  <a:srgbClr val="FFFFFF"/>
                </a:solidFill>
                <a:latin typeface="Poppins"/>
              </a:rPr>
              <a:t>Eeshwar</a:t>
            </a:r>
            <a:r>
              <a:rPr lang="en-US" sz="2400" dirty="0">
                <a:solidFill>
                  <a:srgbClr val="FFFFFF"/>
                </a:solidFill>
                <a:latin typeface="Poppins"/>
              </a:rPr>
              <a:t>  Rao,</a:t>
            </a:r>
          </a:p>
          <a:p>
            <a:pPr>
              <a:lnSpc>
                <a:spcPts val="2880"/>
              </a:lnSpc>
            </a:pPr>
            <a:r>
              <a:rPr lang="en-US" sz="2400" dirty="0">
                <a:solidFill>
                  <a:srgbClr val="FFFFFF"/>
                </a:solidFill>
                <a:latin typeface="Poppins"/>
              </a:rPr>
              <a:t>                                S. Md. Ayaan</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FFFFFF"/>
            </a:solidFill>
          </p:spPr>
          <p:txBody>
            <a:bodyPr/>
            <a:lstStyle/>
            <a:p>
              <a:endParaRPr lang="en-US"/>
            </a:p>
          </p:txBody>
        </p:sp>
        <p:sp>
          <p:nvSpPr>
            <p:cNvPr id="8" name="TextBox 8"/>
            <p:cNvSpPr txBox="1"/>
            <p:nvPr/>
          </p:nvSpPr>
          <p:spPr>
            <a:xfrm>
              <a:off x="0" y="-57150"/>
              <a:ext cx="2408296" cy="133195"/>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descr="A black and white logo&#10;&#10;Description automatically generated">
            <a:extLst>
              <a:ext uri="{FF2B5EF4-FFF2-40B4-BE49-F238E27FC236}">
                <a16:creationId xmlns:a16="http://schemas.microsoft.com/office/drawing/2014/main" id="{55DEBECF-C50E-41A7-3226-A31F0DF8B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1800" y="338716"/>
            <a:ext cx="3225800" cy="1333500"/>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282DEE48-9722-BF53-26E6-0912F77DC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92081"/>
            <a:ext cx="3277651" cy="1080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0" name="Freeform 10"/>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txBody>
            <a:bodyPr/>
            <a:lstStyle/>
            <a:p>
              <a:endParaRPr lang="en-US"/>
            </a:p>
          </p:txBody>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3" descr="A black and white logo&#10;&#10;Description automatically generated">
            <a:extLst>
              <a:ext uri="{FF2B5EF4-FFF2-40B4-BE49-F238E27FC236}">
                <a16:creationId xmlns:a16="http://schemas.microsoft.com/office/drawing/2014/main" id="{A0B5A665-687F-4CDF-40C6-C8887F568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pic>
        <p:nvPicPr>
          <p:cNvPr id="3" name="Picture 2">
            <a:extLst>
              <a:ext uri="{FF2B5EF4-FFF2-40B4-BE49-F238E27FC236}">
                <a16:creationId xmlns:a16="http://schemas.microsoft.com/office/drawing/2014/main" id="{6D5DDDD5-2B4E-0402-3D19-786297B1374E}"/>
              </a:ext>
            </a:extLst>
          </p:cNvPr>
          <p:cNvPicPr>
            <a:picLocks noChangeAspect="1"/>
          </p:cNvPicPr>
          <p:nvPr/>
        </p:nvPicPr>
        <p:blipFill>
          <a:blip r:embed="rId5"/>
          <a:stretch>
            <a:fillRect/>
          </a:stretch>
        </p:blipFill>
        <p:spPr>
          <a:xfrm>
            <a:off x="1219200" y="873642"/>
            <a:ext cx="6933311" cy="3809983"/>
          </a:xfrm>
          <a:prstGeom prst="rect">
            <a:avLst/>
          </a:prstGeom>
        </p:spPr>
      </p:pic>
      <p:pic>
        <p:nvPicPr>
          <p:cNvPr id="5" name="Picture 4">
            <a:extLst>
              <a:ext uri="{FF2B5EF4-FFF2-40B4-BE49-F238E27FC236}">
                <a16:creationId xmlns:a16="http://schemas.microsoft.com/office/drawing/2014/main" id="{DD88E46E-0A42-3E04-CA3F-E84F7FE7BDE8}"/>
              </a:ext>
            </a:extLst>
          </p:cNvPr>
          <p:cNvPicPr>
            <a:picLocks noChangeAspect="1"/>
          </p:cNvPicPr>
          <p:nvPr/>
        </p:nvPicPr>
        <p:blipFill>
          <a:blip r:embed="rId6"/>
          <a:stretch>
            <a:fillRect/>
          </a:stretch>
        </p:blipFill>
        <p:spPr>
          <a:xfrm>
            <a:off x="8965588" y="872150"/>
            <a:ext cx="6764668" cy="3735293"/>
          </a:xfrm>
          <a:prstGeom prst="rect">
            <a:avLst/>
          </a:prstGeom>
        </p:spPr>
      </p:pic>
      <p:pic>
        <p:nvPicPr>
          <p:cNvPr id="7" name="Picture 6">
            <a:extLst>
              <a:ext uri="{FF2B5EF4-FFF2-40B4-BE49-F238E27FC236}">
                <a16:creationId xmlns:a16="http://schemas.microsoft.com/office/drawing/2014/main" id="{8F7B6856-944D-24A4-89E4-9AC018207323}"/>
              </a:ext>
            </a:extLst>
          </p:cNvPr>
          <p:cNvPicPr>
            <a:picLocks noChangeAspect="1"/>
          </p:cNvPicPr>
          <p:nvPr/>
        </p:nvPicPr>
        <p:blipFill>
          <a:blip r:embed="rId7"/>
          <a:stretch>
            <a:fillRect/>
          </a:stretch>
        </p:blipFill>
        <p:spPr>
          <a:xfrm>
            <a:off x="1193681" y="5377261"/>
            <a:ext cx="6954646" cy="3809978"/>
          </a:xfrm>
          <a:prstGeom prst="rect">
            <a:avLst/>
          </a:prstGeom>
        </p:spPr>
      </p:pic>
      <p:pic>
        <p:nvPicPr>
          <p:cNvPr id="15" name="Picture 14">
            <a:extLst>
              <a:ext uri="{FF2B5EF4-FFF2-40B4-BE49-F238E27FC236}">
                <a16:creationId xmlns:a16="http://schemas.microsoft.com/office/drawing/2014/main" id="{838E119C-03DE-06B6-DA8E-7CB716167477}"/>
              </a:ext>
            </a:extLst>
          </p:cNvPr>
          <p:cNvPicPr>
            <a:picLocks noChangeAspect="1"/>
          </p:cNvPicPr>
          <p:nvPr/>
        </p:nvPicPr>
        <p:blipFill>
          <a:blip r:embed="rId8"/>
          <a:stretch>
            <a:fillRect/>
          </a:stretch>
        </p:blipFill>
        <p:spPr>
          <a:xfrm>
            <a:off x="8965588" y="5350941"/>
            <a:ext cx="6787187" cy="37352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2148"/>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09600" y="5528399"/>
            <a:ext cx="16133673" cy="3494033"/>
          </a:xfrm>
          <a:prstGeom prst="rect">
            <a:avLst/>
          </a:prstGeom>
        </p:spPr>
        <p:txBody>
          <a:bodyPr wrap="square" lIns="0" tIns="0" rIns="0" bIns="0" rtlCol="0" anchor="t">
            <a:spAutoFit/>
          </a:bodyPr>
          <a:lstStyle/>
          <a:p>
            <a:pPr>
              <a:lnSpc>
                <a:spcPts val="3360"/>
              </a:lnSpc>
            </a:pPr>
            <a:r>
              <a:rPr lang="en-US" sz="3200" dirty="0" err="1">
                <a:solidFill>
                  <a:srgbClr val="101010"/>
                </a:solidFill>
                <a:latin typeface="Poppins"/>
              </a:rPr>
              <a:t>MedConnect</a:t>
            </a:r>
            <a:r>
              <a:rPr lang="en-US" sz="3200" dirty="0">
                <a:solidFill>
                  <a:srgbClr val="101010"/>
                </a:solidFill>
                <a:latin typeface="Poppins"/>
              </a:rPr>
              <a:t> is an online consultation Website that enables patients to schedule appointments with their preferred doctors virtually. It provides a convenient and efficient way for patients to access healthcare services </a:t>
            </a:r>
            <a:r>
              <a:rPr lang="en-US" sz="3200" dirty="0" err="1">
                <a:solidFill>
                  <a:srgbClr val="101010"/>
                </a:solidFill>
                <a:latin typeface="Poppins"/>
              </a:rPr>
              <a:t>remotely.The</a:t>
            </a:r>
            <a:r>
              <a:rPr lang="en-US" sz="3200" dirty="0">
                <a:solidFill>
                  <a:srgbClr val="101010"/>
                </a:solidFill>
                <a:latin typeface="Poppins"/>
              </a:rPr>
              <a:t> main features of </a:t>
            </a:r>
            <a:r>
              <a:rPr lang="en-US" sz="3200" dirty="0" err="1">
                <a:solidFill>
                  <a:srgbClr val="101010"/>
                </a:solidFill>
                <a:latin typeface="Poppins"/>
              </a:rPr>
              <a:t>MedConnect</a:t>
            </a:r>
            <a:r>
              <a:rPr lang="en-US" sz="3200" dirty="0">
                <a:solidFill>
                  <a:srgbClr val="101010"/>
                </a:solidFill>
                <a:latin typeface="Poppins"/>
              </a:rPr>
              <a:t> are</a:t>
            </a:r>
          </a:p>
          <a:p>
            <a:pPr marL="457200" indent="-457200">
              <a:lnSpc>
                <a:spcPts val="3360"/>
              </a:lnSpc>
              <a:buFont typeface="Arial" panose="020B0604020202020204" pitchFamily="34" charset="0"/>
              <a:buChar char="•"/>
            </a:pPr>
            <a:r>
              <a:rPr lang="en-US" sz="3200" dirty="0">
                <a:solidFill>
                  <a:srgbClr val="101010"/>
                </a:solidFill>
                <a:latin typeface="Poppins"/>
              </a:rPr>
              <a:t>Doctor and patient interaction virtually</a:t>
            </a:r>
          </a:p>
          <a:p>
            <a:pPr marL="457200" indent="-457200">
              <a:lnSpc>
                <a:spcPts val="3360"/>
              </a:lnSpc>
              <a:buFont typeface="Arial" panose="020B0604020202020204" pitchFamily="34" charset="0"/>
              <a:buChar char="•"/>
            </a:pPr>
            <a:r>
              <a:rPr lang="en-US" sz="3200" dirty="0">
                <a:solidFill>
                  <a:srgbClr val="101010"/>
                </a:solidFill>
                <a:latin typeface="Poppins"/>
              </a:rPr>
              <a:t>Booking physical appointments from home </a:t>
            </a:r>
          </a:p>
          <a:p>
            <a:pPr marL="457200" indent="-457200">
              <a:lnSpc>
                <a:spcPts val="3360"/>
              </a:lnSpc>
              <a:buFont typeface="Arial" panose="020B0604020202020204" pitchFamily="34" charset="0"/>
              <a:buChar char="•"/>
            </a:pPr>
            <a:r>
              <a:rPr lang="en-US" sz="3200" dirty="0">
                <a:solidFill>
                  <a:srgbClr val="101010"/>
                </a:solidFill>
                <a:latin typeface="Poppins"/>
              </a:rPr>
              <a:t>Storage of patient’s health records</a:t>
            </a:r>
          </a:p>
          <a:p>
            <a:pPr>
              <a:lnSpc>
                <a:spcPts val="3360"/>
              </a:lnSpc>
            </a:pPr>
            <a:endParaRPr lang="en-US" sz="3200" dirty="0">
              <a:solidFill>
                <a:srgbClr val="101010"/>
              </a:solidFill>
              <a:latin typeface="Poppins"/>
            </a:endParaRPr>
          </a:p>
        </p:txBody>
      </p:sp>
      <p:sp>
        <p:nvSpPr>
          <p:cNvPr id="7" name="TextBox 7"/>
          <p:cNvSpPr txBox="1"/>
          <p:nvPr/>
        </p:nvSpPr>
        <p:spPr>
          <a:xfrm>
            <a:off x="1544726" y="2546276"/>
            <a:ext cx="4856073" cy="859210"/>
          </a:xfrm>
          <a:prstGeom prst="rect">
            <a:avLst/>
          </a:prstGeom>
        </p:spPr>
        <p:txBody>
          <a:bodyPr wrap="square" lIns="0" tIns="0" rIns="0" bIns="0" rtlCol="0" anchor="t">
            <a:spAutoFit/>
          </a:bodyPr>
          <a:lstStyle/>
          <a:p>
            <a:pPr>
              <a:lnSpc>
                <a:spcPts val="6719"/>
              </a:lnSpc>
            </a:pPr>
            <a:r>
              <a:rPr lang="en-US" sz="5599" dirty="0" err="1">
                <a:solidFill>
                  <a:srgbClr val="FFFFFF"/>
                </a:solidFill>
                <a:latin typeface="Poppins Bold"/>
              </a:rPr>
              <a:t>MedConnect</a:t>
            </a:r>
            <a:endParaRPr lang="en-US" sz="5599" dirty="0">
              <a:solidFill>
                <a:srgbClr val="FFFFFF"/>
              </a:solidFill>
              <a:latin typeface="Poppins Bold"/>
            </a:endParaRP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black and white logo&#10;&#10;Description automatically generated">
            <a:extLst>
              <a:ext uri="{FF2B5EF4-FFF2-40B4-BE49-F238E27FC236}">
                <a16:creationId xmlns:a16="http://schemas.microsoft.com/office/drawing/2014/main" id="{63545CEC-4022-A5FA-CF8F-7A50F0FCD8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81725" y="155234"/>
            <a:ext cx="2665950" cy="11020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US"/>
            </a:p>
          </p:txBody>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985585" y="952500"/>
            <a:ext cx="5764685" cy="2578206"/>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Target Users and market selection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33" name="Picture 32" descr="A black and white logo&#10;&#10;Description automatically generated">
            <a:extLst>
              <a:ext uri="{FF2B5EF4-FFF2-40B4-BE49-F238E27FC236}">
                <a16:creationId xmlns:a16="http://schemas.microsoft.com/office/drawing/2014/main" id="{231C1152-4E7E-4322-F2DF-28DFAD87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92222"/>
            <a:ext cx="2665950" cy="1102066"/>
          </a:xfrm>
          <a:prstGeom prst="rect">
            <a:avLst/>
          </a:prstGeom>
        </p:spPr>
      </p:pic>
      <p:sp>
        <p:nvSpPr>
          <p:cNvPr id="3" name="TextBox 2">
            <a:extLst>
              <a:ext uri="{FF2B5EF4-FFF2-40B4-BE49-F238E27FC236}">
                <a16:creationId xmlns:a16="http://schemas.microsoft.com/office/drawing/2014/main" id="{85593681-9ED4-1BE9-2DC9-E972A077307E}"/>
              </a:ext>
            </a:extLst>
          </p:cNvPr>
          <p:cNvSpPr txBox="1"/>
          <p:nvPr/>
        </p:nvSpPr>
        <p:spPr>
          <a:xfrm>
            <a:off x="8686800" y="1866899"/>
            <a:ext cx="8572500" cy="4524315"/>
          </a:xfrm>
          <a:prstGeom prst="rect">
            <a:avLst/>
          </a:prstGeom>
          <a:noFill/>
        </p:spPr>
        <p:txBody>
          <a:bodyPr wrap="square" rtlCol="0">
            <a:spAutoFit/>
          </a:bodyPr>
          <a:lstStyle/>
          <a:p>
            <a:r>
              <a:rPr lang="en-US" sz="3200" dirty="0">
                <a:latin typeface="Poppins" panose="00000500000000000000" pitchFamily="2" charset="0"/>
                <a:cs typeface="Poppins" panose="00000500000000000000" pitchFamily="2" charset="0"/>
              </a:rPr>
              <a:t>Target Users for </a:t>
            </a:r>
            <a:r>
              <a:rPr lang="en-US" sz="3200" dirty="0" err="1">
                <a:latin typeface="Poppins" panose="00000500000000000000" pitchFamily="2" charset="0"/>
                <a:cs typeface="Poppins" panose="00000500000000000000" pitchFamily="2" charset="0"/>
              </a:rPr>
              <a:t>MedConnect</a:t>
            </a:r>
            <a:r>
              <a:rPr lang="en-US" sz="3200" dirty="0">
                <a:latin typeface="Poppins" panose="00000500000000000000" pitchFamily="2" charset="0"/>
                <a:cs typeface="Poppins" panose="00000500000000000000" pitchFamily="2" charset="0"/>
              </a:rPr>
              <a:t> are:</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Elderly individuals</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Rural or underserved population</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Patients with language barrier</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Follow up consultations</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Travelers</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Busy individuals</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Healthcare providers</a:t>
            </a:r>
          </a:p>
          <a:p>
            <a:pPr marL="457200" indent="-457200">
              <a:buFont typeface="Arial" panose="020B0604020202020204" pitchFamily="34" charset="0"/>
              <a:buChar char="•"/>
            </a:pPr>
            <a:r>
              <a:rPr lang="en-US" sz="3200" dirty="0">
                <a:latin typeface="Poppins" panose="00000500000000000000" pitchFamily="2" charset="0"/>
                <a:cs typeface="Poppins" panose="00000500000000000000" pitchFamily="2" charset="0"/>
              </a:rPr>
              <a:t>Mental health patients </a:t>
            </a:r>
            <a:endParaRPr lang="en-IN" sz="3200" dirty="0">
              <a:latin typeface="Poppins" panose="00000500000000000000" pitchFamily="2"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456808"/>
            <a:ext cx="3627020" cy="904875"/>
          </a:xfrm>
          <a:prstGeom prst="rect">
            <a:avLst/>
          </a:prstGeom>
        </p:spPr>
        <p:txBody>
          <a:bodyPr lIns="0" tIns="0" rIns="0" bIns="0" rtlCol="0" anchor="t">
            <a:spAutoFit/>
          </a:bodyPr>
          <a:lstStyle/>
          <a:p>
            <a:pPr algn="ctr">
              <a:lnSpc>
                <a:spcPts val="6719"/>
              </a:lnSpc>
            </a:pPr>
            <a:r>
              <a:rPr lang="en-US" sz="5599">
                <a:solidFill>
                  <a:srgbClr val="101010"/>
                </a:solidFill>
                <a:latin typeface="Poppins Bold"/>
              </a:rPr>
              <a:t>Problems</a:t>
            </a:r>
          </a:p>
        </p:txBody>
      </p:sp>
      <p:grpSp>
        <p:nvGrpSpPr>
          <p:cNvPr id="3" name="Group 3"/>
          <p:cNvGrpSpPr/>
          <p:nvPr/>
        </p:nvGrpSpPr>
        <p:grpSpPr>
          <a:xfrm>
            <a:off x="0" y="5143500"/>
            <a:ext cx="18288000"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221496" y="6539839"/>
            <a:ext cx="15618704" cy="2203039"/>
          </a:xfrm>
          <a:prstGeom prst="rect">
            <a:avLst/>
          </a:prstGeom>
        </p:spPr>
        <p:txBody>
          <a:bodyPr wrap="square" lIns="0" tIns="0" rIns="0" bIns="0" rtlCol="0" anchor="t">
            <a:spAutoFit/>
          </a:bodyPr>
          <a:lstStyle/>
          <a:p>
            <a:pPr>
              <a:lnSpc>
                <a:spcPts val="2880"/>
              </a:lnSpc>
            </a:pPr>
            <a:r>
              <a:rPr lang="en-US" sz="3200" dirty="0">
                <a:solidFill>
                  <a:srgbClr val="D9D9D9"/>
                </a:solidFill>
                <a:latin typeface="Poppins"/>
              </a:rPr>
              <a:t>In most of the cases, unavailability of doctors at convenient time(especially in rural areas) is a challenge. Patient and doctor </a:t>
            </a:r>
            <a:r>
              <a:rPr lang="en-US" sz="3200" dirty="0" err="1">
                <a:solidFill>
                  <a:srgbClr val="D9D9D9"/>
                </a:solidFill>
                <a:latin typeface="Poppins"/>
              </a:rPr>
              <a:t>maynot</a:t>
            </a:r>
            <a:r>
              <a:rPr lang="en-US" sz="3200" dirty="0">
                <a:solidFill>
                  <a:srgbClr val="D9D9D9"/>
                </a:solidFill>
                <a:latin typeface="Poppins"/>
              </a:rPr>
              <a:t> know the same language.</a:t>
            </a:r>
          </a:p>
          <a:p>
            <a:pPr>
              <a:lnSpc>
                <a:spcPts val="2880"/>
              </a:lnSpc>
            </a:pPr>
            <a:r>
              <a:rPr lang="en-US" sz="3200" dirty="0">
                <a:solidFill>
                  <a:srgbClr val="D9D9D9"/>
                </a:solidFill>
                <a:latin typeface="Poppins"/>
              </a:rPr>
              <a:t>Patients who don’t know which doctor  to consult for their problem will find a bunch of doctors for their problem</a:t>
            </a:r>
          </a:p>
          <a:p>
            <a:pPr>
              <a:lnSpc>
                <a:spcPts val="2880"/>
              </a:lnSpc>
            </a:pPr>
            <a:endParaRPr lang="en-US" sz="1800" dirty="0">
              <a:solidFill>
                <a:srgbClr val="D9D9D9"/>
              </a:solidFill>
              <a:latin typeface="Poppins"/>
            </a:endParaRPr>
          </a:p>
        </p:txBody>
      </p:sp>
      <p:sp>
        <p:nvSpPr>
          <p:cNvPr id="8" name="TextBox 8"/>
          <p:cNvSpPr txBox="1"/>
          <p:nvPr/>
        </p:nvSpPr>
        <p:spPr>
          <a:xfrm>
            <a:off x="1028700" y="2727580"/>
            <a:ext cx="6057900" cy="773930"/>
          </a:xfrm>
          <a:prstGeom prst="rect">
            <a:avLst/>
          </a:prstGeom>
        </p:spPr>
        <p:txBody>
          <a:bodyPr wrap="square" lIns="0" tIns="0" rIns="0" bIns="0" rtlCol="0" anchor="t">
            <a:spAutoFit/>
          </a:bodyPr>
          <a:lstStyle/>
          <a:p>
            <a:pPr>
              <a:lnSpc>
                <a:spcPts val="2880"/>
              </a:lnSpc>
            </a:pPr>
            <a:r>
              <a:rPr lang="en-US" sz="3200" dirty="0">
                <a:solidFill>
                  <a:srgbClr val="545454"/>
                </a:solidFill>
                <a:latin typeface="Poppins"/>
              </a:rPr>
              <a:t>Geographical barrier, Language barrier</a:t>
            </a:r>
            <a:r>
              <a:rPr lang="en-US" sz="2800" dirty="0">
                <a:solidFill>
                  <a:srgbClr val="545454"/>
                </a:solidFill>
                <a:latin typeface="Poppins"/>
              </a:rPr>
              <a:t>.</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21" name="Picture 20" descr="A black and white logo&#10;&#10;Description automatically generated">
            <a:extLst>
              <a:ext uri="{FF2B5EF4-FFF2-40B4-BE49-F238E27FC236}">
                <a16:creationId xmlns:a16="http://schemas.microsoft.com/office/drawing/2014/main" id="{8E534357-1DDB-8D7D-08AD-8F2C6088E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7470147" y="125014"/>
            <a:ext cx="5443436" cy="102870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dirty="0"/>
            </a:p>
          </p:txBody>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Solution </a:t>
            </a:r>
          </a:p>
        </p:txBody>
      </p:sp>
      <p:sp>
        <p:nvSpPr>
          <p:cNvPr id="7" name="TextBox 7"/>
          <p:cNvSpPr txBox="1"/>
          <p:nvPr/>
        </p:nvSpPr>
        <p:spPr>
          <a:xfrm>
            <a:off x="7997839" y="1782206"/>
            <a:ext cx="9762471" cy="343556"/>
          </a:xfrm>
          <a:prstGeom prst="rect">
            <a:avLst/>
          </a:prstGeom>
        </p:spPr>
        <p:txBody>
          <a:bodyPr wrap="square" lIns="0" tIns="0" rIns="0" bIns="0" rtlCol="0" anchor="t">
            <a:spAutoFit/>
          </a:bodyPr>
          <a:lstStyle/>
          <a:p>
            <a:pPr>
              <a:lnSpc>
                <a:spcPts val="2880"/>
              </a:lnSpc>
            </a:pPr>
            <a:r>
              <a:rPr lang="en-US" sz="1800" dirty="0">
                <a:solidFill>
                  <a:srgbClr val="D9D9D9"/>
                </a:solidFill>
                <a:latin typeface="Poppins"/>
              </a:rPr>
              <a:t> </a:t>
            </a:r>
          </a:p>
        </p:txBody>
      </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12725400" y="-125016"/>
            <a:ext cx="5562600" cy="10412016"/>
            <a:chOff x="0" y="-38100"/>
            <a:chExt cx="1290296" cy="1257300"/>
          </a:xfrm>
        </p:grpSpPr>
        <p:sp>
          <p:nvSpPr>
            <p:cNvPr id="19" name="Freeform 19"/>
            <p:cNvSpPr/>
            <p:nvPr/>
          </p:nvSpPr>
          <p:spPr>
            <a:xfrm>
              <a:off x="0" y="-23004"/>
              <a:ext cx="1290296" cy="1242204"/>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dirty="0"/>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5155835"/>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Proposed solution</a:t>
            </a:r>
          </a:p>
          <a:p>
            <a:pPr>
              <a:lnSpc>
                <a:spcPts val="6719"/>
              </a:lnSpc>
            </a:pPr>
            <a:r>
              <a:rPr lang="en-US" sz="3200" dirty="0">
                <a:solidFill>
                  <a:srgbClr val="101010"/>
                </a:solidFill>
                <a:latin typeface="Poppins Bold"/>
              </a:rPr>
              <a:t>(Solution, Key features, Technical Architect)</a:t>
            </a:r>
          </a:p>
          <a:p>
            <a:pPr>
              <a:lnSpc>
                <a:spcPts val="6719"/>
              </a:lnSpc>
            </a:pPr>
            <a:endParaRPr lang="en-US" sz="5599" dirty="0">
              <a:solidFill>
                <a:srgbClr val="101010"/>
              </a:solidFill>
              <a:latin typeface="Poppins Bold"/>
            </a:endParaRPr>
          </a:p>
        </p:txBody>
      </p:sp>
      <p:pic>
        <p:nvPicPr>
          <p:cNvPr id="27" name="Picture 26" descr="A black and white logo&#10;&#10;Description automatically generated">
            <a:extLst>
              <a:ext uri="{FF2B5EF4-FFF2-40B4-BE49-F238E27FC236}">
                <a16:creationId xmlns:a16="http://schemas.microsoft.com/office/drawing/2014/main" id="{7F05FB8B-3CBB-BCE5-CA41-6698CE009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8" name="TextBox 7">
            <a:extLst>
              <a:ext uri="{FF2B5EF4-FFF2-40B4-BE49-F238E27FC236}">
                <a16:creationId xmlns:a16="http://schemas.microsoft.com/office/drawing/2014/main" id="{6F255234-3348-34DF-27B5-C6E9FE59628D}"/>
              </a:ext>
            </a:extLst>
          </p:cNvPr>
          <p:cNvSpPr txBox="1"/>
          <p:nvPr/>
        </p:nvSpPr>
        <p:spPr>
          <a:xfrm>
            <a:off x="7997837" y="2125762"/>
            <a:ext cx="9574287"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Using </a:t>
            </a:r>
            <a:r>
              <a:rPr lang="en-US" sz="3200" dirty="0" err="1">
                <a:solidFill>
                  <a:schemeClr val="bg1"/>
                </a:solidFill>
                <a:latin typeface="Poppins" panose="00000500000000000000" pitchFamily="2" charset="0"/>
                <a:cs typeface="Poppins" panose="00000500000000000000" pitchFamily="2" charset="0"/>
              </a:rPr>
              <a:t>MedConnect</a:t>
            </a:r>
            <a:r>
              <a:rPr lang="en-US" sz="3200" dirty="0">
                <a:solidFill>
                  <a:schemeClr val="bg1"/>
                </a:solidFill>
                <a:latin typeface="Poppins" panose="00000500000000000000" pitchFamily="2" charset="0"/>
                <a:cs typeface="Poppins" panose="00000500000000000000" pitchFamily="2" charset="0"/>
              </a:rPr>
              <a:t>, users can now virtually book appointments of the doctors of their choice at their convenient time.</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Payment for these appointments can be done virtually.</a:t>
            </a:r>
          </a:p>
        </p:txBody>
      </p:sp>
      <p:sp>
        <p:nvSpPr>
          <p:cNvPr id="9" name="TextBox 8">
            <a:extLst>
              <a:ext uri="{FF2B5EF4-FFF2-40B4-BE49-F238E27FC236}">
                <a16:creationId xmlns:a16="http://schemas.microsoft.com/office/drawing/2014/main" id="{1F03A723-CA24-34B1-36FD-C7175079F76D}"/>
              </a:ext>
            </a:extLst>
          </p:cNvPr>
          <p:cNvSpPr txBox="1"/>
          <p:nvPr/>
        </p:nvSpPr>
        <p:spPr>
          <a:xfrm>
            <a:off x="7901360" y="5219620"/>
            <a:ext cx="8786440" cy="830997"/>
          </a:xfrm>
          <a:prstGeom prst="rect">
            <a:avLst/>
          </a:prstGeom>
          <a:noFill/>
        </p:spPr>
        <p:txBody>
          <a:bodyPr wrap="square" rtlCol="0">
            <a:spAutoFit/>
          </a:bodyPr>
          <a:lstStyle/>
          <a:p>
            <a:r>
              <a:rPr lang="en-US" sz="4800" dirty="0">
                <a:solidFill>
                  <a:schemeClr val="bg1"/>
                </a:solidFill>
                <a:latin typeface="Poppins Bold" panose="00000800000000000000" charset="0"/>
                <a:cs typeface="Poppins Bold" panose="00000800000000000000" charset="0"/>
              </a:rPr>
              <a:t>Key Features</a:t>
            </a:r>
            <a:endParaRPr lang="en-IN" sz="4800" dirty="0">
              <a:solidFill>
                <a:schemeClr val="bg1"/>
              </a:solidFill>
              <a:latin typeface="Poppins Bold" panose="00000800000000000000" charset="0"/>
              <a:cs typeface="Poppins Bold" panose="00000800000000000000" charset="0"/>
            </a:endParaRPr>
          </a:p>
        </p:txBody>
      </p:sp>
      <p:sp>
        <p:nvSpPr>
          <p:cNvPr id="10" name="TextBox 9">
            <a:extLst>
              <a:ext uri="{FF2B5EF4-FFF2-40B4-BE49-F238E27FC236}">
                <a16:creationId xmlns:a16="http://schemas.microsoft.com/office/drawing/2014/main" id="{4A8CF052-7BC9-147A-DB8B-0904D27ACA8F}"/>
              </a:ext>
            </a:extLst>
          </p:cNvPr>
          <p:cNvSpPr txBox="1"/>
          <p:nvPr/>
        </p:nvSpPr>
        <p:spPr>
          <a:xfrm>
            <a:off x="8127917" y="6437996"/>
            <a:ext cx="7035883"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Users can view doctor’s profile.</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Secure Platform</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Automatic reminders of appointments.</a:t>
            </a:r>
            <a:endParaRPr lang="en-IN" sz="3200" dirty="0">
              <a:solidFill>
                <a:schemeClr val="bg1"/>
              </a:solidFill>
              <a:latin typeface="Poppins" panose="00000500000000000000" pitchFamily="2" charset="0"/>
              <a:cs typeface="Poppins"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3" name="Group 3"/>
          <p:cNvGrpSpPr/>
          <p:nvPr/>
        </p:nvGrpSpPr>
        <p:grpSpPr>
          <a:xfrm>
            <a:off x="7401128" y="0"/>
            <a:ext cx="5443436" cy="102870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12844564" y="190500"/>
            <a:ext cx="5443436" cy="10096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5918928"/>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Challenges and Key Learning </a:t>
            </a:r>
            <a:r>
              <a:rPr lang="en-US" sz="3100" dirty="0">
                <a:solidFill>
                  <a:srgbClr val="101010"/>
                </a:solidFill>
                <a:latin typeface="Poppins Bold"/>
              </a:rPr>
              <a:t>(Technical challenges, Solutions &amp; workaround, Key learnings)</a:t>
            </a:r>
          </a:p>
        </p:txBody>
      </p:sp>
      <p:pic>
        <p:nvPicPr>
          <p:cNvPr id="8" name="Picture 7" descr="A black and white logo&#10;&#10;Description automatically generated">
            <a:extLst>
              <a:ext uri="{FF2B5EF4-FFF2-40B4-BE49-F238E27FC236}">
                <a16:creationId xmlns:a16="http://schemas.microsoft.com/office/drawing/2014/main" id="{14EA9FD6-1B69-D3AD-F8F3-444F59B1A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9" name="TextBox 8">
            <a:extLst>
              <a:ext uri="{FF2B5EF4-FFF2-40B4-BE49-F238E27FC236}">
                <a16:creationId xmlns:a16="http://schemas.microsoft.com/office/drawing/2014/main" id="{E3BD6CEE-4A7A-5907-059F-7CC5DFEB2DB6}"/>
              </a:ext>
            </a:extLst>
          </p:cNvPr>
          <p:cNvSpPr txBox="1"/>
          <p:nvPr/>
        </p:nvSpPr>
        <p:spPr>
          <a:xfrm>
            <a:off x="7772400" y="800100"/>
            <a:ext cx="9067800" cy="830997"/>
          </a:xfrm>
          <a:prstGeom prst="rect">
            <a:avLst/>
          </a:prstGeom>
          <a:noFill/>
        </p:spPr>
        <p:txBody>
          <a:bodyPr wrap="square" rtlCol="0">
            <a:spAutoFit/>
          </a:bodyPr>
          <a:lstStyle/>
          <a:p>
            <a:r>
              <a:rPr lang="en-US" sz="4800" dirty="0">
                <a:solidFill>
                  <a:schemeClr val="bg1"/>
                </a:solidFill>
                <a:latin typeface="Poppins Bold" panose="00000800000000000000" charset="0"/>
                <a:cs typeface="Poppins Bold" panose="00000800000000000000" charset="0"/>
              </a:rPr>
              <a:t>Technical Challenges</a:t>
            </a:r>
            <a:endParaRPr lang="en-IN" sz="4800" dirty="0">
              <a:solidFill>
                <a:schemeClr val="bg1"/>
              </a:solidFill>
              <a:latin typeface="Poppins Bold" panose="00000800000000000000" charset="0"/>
              <a:cs typeface="Poppins Bold" panose="00000800000000000000" charset="0"/>
            </a:endParaRPr>
          </a:p>
        </p:txBody>
      </p:sp>
      <p:sp>
        <p:nvSpPr>
          <p:cNvPr id="13" name="TextBox 12">
            <a:extLst>
              <a:ext uri="{FF2B5EF4-FFF2-40B4-BE49-F238E27FC236}">
                <a16:creationId xmlns:a16="http://schemas.microsoft.com/office/drawing/2014/main" id="{A66370E3-89EA-E5D4-E2E7-E711E1239D64}"/>
              </a:ext>
            </a:extLst>
          </p:cNvPr>
          <p:cNvSpPr txBox="1"/>
          <p:nvPr/>
        </p:nvSpPr>
        <p:spPr>
          <a:xfrm>
            <a:off x="7772400" y="1943100"/>
            <a:ext cx="90678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Security &amp; Privacy of data</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Access to medical history of user</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User Experience</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Payment processing</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Device </a:t>
            </a:r>
            <a:r>
              <a:rPr lang="en-US" sz="3200" dirty="0" err="1">
                <a:solidFill>
                  <a:schemeClr val="bg1"/>
                </a:solidFill>
                <a:latin typeface="Poppins" panose="00000500000000000000" pitchFamily="2" charset="0"/>
                <a:cs typeface="Poppins" panose="00000500000000000000" pitchFamily="2" charset="0"/>
              </a:rPr>
              <a:t>Compatability</a:t>
            </a:r>
            <a:endParaRPr lang="en-IN" sz="3200"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E6F610FC-766C-405B-A3D0-81B89087C69C}"/>
              </a:ext>
            </a:extLst>
          </p:cNvPr>
          <p:cNvSpPr txBox="1"/>
          <p:nvPr/>
        </p:nvSpPr>
        <p:spPr>
          <a:xfrm>
            <a:off x="8001000" y="4991100"/>
            <a:ext cx="9619800" cy="830997"/>
          </a:xfrm>
          <a:prstGeom prst="rect">
            <a:avLst/>
          </a:prstGeom>
          <a:noFill/>
        </p:spPr>
        <p:txBody>
          <a:bodyPr wrap="square" rtlCol="0">
            <a:spAutoFit/>
          </a:bodyPr>
          <a:lstStyle/>
          <a:p>
            <a:r>
              <a:rPr lang="en-US" sz="4800" dirty="0">
                <a:solidFill>
                  <a:schemeClr val="bg1"/>
                </a:solidFill>
                <a:latin typeface="Poppins Bold" panose="00000800000000000000" charset="0"/>
                <a:cs typeface="Poppins Bold" panose="00000800000000000000" charset="0"/>
              </a:rPr>
              <a:t>Solutions</a:t>
            </a:r>
            <a:endParaRPr lang="en-IN" sz="4800" dirty="0">
              <a:solidFill>
                <a:schemeClr val="bg1"/>
              </a:solidFill>
              <a:latin typeface="Poppins Bold" panose="00000800000000000000" charset="0"/>
              <a:cs typeface="Poppins Bold" panose="00000800000000000000" charset="0"/>
            </a:endParaRPr>
          </a:p>
        </p:txBody>
      </p:sp>
      <p:sp>
        <p:nvSpPr>
          <p:cNvPr id="15" name="TextBox 14">
            <a:extLst>
              <a:ext uri="{FF2B5EF4-FFF2-40B4-BE49-F238E27FC236}">
                <a16:creationId xmlns:a16="http://schemas.microsoft.com/office/drawing/2014/main" id="{E79BAA3F-2819-4752-D972-EEDAC26BCE88}"/>
              </a:ext>
            </a:extLst>
          </p:cNvPr>
          <p:cNvSpPr txBox="1"/>
          <p:nvPr/>
        </p:nvSpPr>
        <p:spPr>
          <a:xfrm>
            <a:off x="8001000" y="6284087"/>
            <a:ext cx="7162800"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Implement robust encryption protocols.</a:t>
            </a:r>
          </a:p>
          <a:p>
            <a:pPr marL="457200" indent="-457200">
              <a:buFont typeface="Arial" panose="020B0604020202020204" pitchFamily="34" charset="0"/>
              <a:buChar char="•"/>
            </a:pPr>
            <a:r>
              <a:rPr lang="en-US" sz="3200" dirty="0">
                <a:solidFill>
                  <a:schemeClr val="bg1"/>
                </a:solidFill>
                <a:latin typeface="Poppins" panose="00000500000000000000" pitchFamily="2" charset="0"/>
                <a:cs typeface="Poppins" panose="00000500000000000000" pitchFamily="2" charset="0"/>
              </a:rPr>
              <a:t>Develop standard APIs for EHR integration</a:t>
            </a:r>
            <a:r>
              <a:rPr lang="en-IN" sz="3200" dirty="0">
                <a:solidFill>
                  <a:schemeClr val="bg1"/>
                </a:solidFill>
                <a:latin typeface="Poppins" panose="00000500000000000000" pitchFamily="2" charset="0"/>
                <a:cs typeface="Poppins" panose="00000500000000000000" pitchFamily="2" charset="0"/>
              </a:rPr>
              <a:t>.</a:t>
            </a:r>
          </a:p>
          <a:p>
            <a:pPr marL="457200" indent="-45720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Gather feedback from users about their experience and keep improving the website</a:t>
            </a:r>
            <a:endParaRPr lang="en-US" sz="32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30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074246"/>
            <a:ext cx="10030975" cy="162672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Future work </a:t>
            </a:r>
          </a:p>
          <a:p>
            <a:pPr>
              <a:lnSpc>
                <a:spcPts val="6719"/>
              </a:lnSpc>
            </a:pPr>
            <a:r>
              <a:rPr lang="en-US" sz="3200" dirty="0">
                <a:solidFill>
                  <a:srgbClr val="101010"/>
                </a:solidFill>
                <a:latin typeface="Poppins Bold"/>
              </a:rPr>
              <a:t>(Potential features, plans for scaling)</a:t>
            </a:r>
          </a:p>
        </p:txBody>
      </p:sp>
      <p:grpSp>
        <p:nvGrpSpPr>
          <p:cNvPr id="3" name="Group 3"/>
          <p:cNvGrpSpPr/>
          <p:nvPr/>
        </p:nvGrpSpPr>
        <p:grpSpPr>
          <a:xfrm>
            <a:off x="0" y="5143500"/>
            <a:ext cx="18288000"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934101"/>
            <a:ext cx="13561304" cy="1735603"/>
          </a:xfrm>
          <a:prstGeom prst="rect">
            <a:avLst/>
          </a:prstGeom>
        </p:spPr>
        <p:txBody>
          <a:bodyPr wrap="square" lIns="0" tIns="0" rIns="0" bIns="0" rtlCol="0" anchor="t">
            <a:spAutoFit/>
          </a:bodyPr>
          <a:lstStyle/>
          <a:p>
            <a:pPr marL="457200" indent="-457200">
              <a:lnSpc>
                <a:spcPts val="3360"/>
              </a:lnSpc>
              <a:buFont typeface="Arial" panose="020B0604020202020204" pitchFamily="34" charset="0"/>
              <a:buChar char="•"/>
            </a:pPr>
            <a:r>
              <a:rPr lang="en-US" sz="3200" dirty="0">
                <a:solidFill>
                  <a:srgbClr val="FFFFFF"/>
                </a:solidFill>
                <a:latin typeface="Poppins" panose="00000500000000000000" pitchFamily="2" charset="0"/>
                <a:cs typeface="Poppins" panose="00000500000000000000" pitchFamily="2" charset="0"/>
              </a:rPr>
              <a:t>Advanced Technology- </a:t>
            </a:r>
            <a:r>
              <a:rPr lang="en-US" sz="2800" dirty="0">
                <a:solidFill>
                  <a:srgbClr val="FFFFFF"/>
                </a:solidFill>
                <a:latin typeface="Poppins" panose="00000500000000000000" pitchFamily="2" charset="0"/>
                <a:cs typeface="Poppins" panose="00000500000000000000" pitchFamily="2" charset="0"/>
              </a:rPr>
              <a:t>Integrating AI for better diagnostic results</a:t>
            </a:r>
          </a:p>
          <a:p>
            <a:pPr marL="457200" indent="-457200">
              <a:lnSpc>
                <a:spcPts val="3360"/>
              </a:lnSpc>
              <a:buFont typeface="Arial" panose="020B0604020202020204" pitchFamily="34" charset="0"/>
              <a:buChar char="•"/>
            </a:pPr>
            <a:r>
              <a:rPr lang="en-US" sz="3200" dirty="0">
                <a:solidFill>
                  <a:srgbClr val="FFFFFF"/>
                </a:solidFill>
                <a:latin typeface="Poppins" panose="00000500000000000000" pitchFamily="2" charset="0"/>
                <a:cs typeface="Poppins" panose="00000500000000000000" pitchFamily="2" charset="0"/>
              </a:rPr>
              <a:t>Expanded Services</a:t>
            </a:r>
            <a:r>
              <a:rPr lang="en-US" sz="2800" dirty="0">
                <a:solidFill>
                  <a:srgbClr val="FFFFFF"/>
                </a:solidFill>
                <a:latin typeface="Poppins" panose="00000500000000000000" pitchFamily="2" charset="0"/>
                <a:cs typeface="Poppins" panose="00000500000000000000" pitchFamily="2" charset="0"/>
              </a:rPr>
              <a:t>- Adding specialized medical consultations</a:t>
            </a:r>
          </a:p>
          <a:p>
            <a:pPr marL="457200" indent="-457200">
              <a:lnSpc>
                <a:spcPts val="3360"/>
              </a:lnSpc>
              <a:buFont typeface="Arial" panose="020B0604020202020204" pitchFamily="34" charset="0"/>
              <a:buChar char="•"/>
            </a:pPr>
            <a:r>
              <a:rPr lang="en-US" sz="3200" dirty="0">
                <a:solidFill>
                  <a:srgbClr val="FFFFFF"/>
                </a:solidFill>
                <a:latin typeface="Poppins" panose="00000500000000000000" pitchFamily="2" charset="0"/>
                <a:cs typeface="Poppins" panose="00000500000000000000" pitchFamily="2" charset="0"/>
              </a:rPr>
              <a:t>User interface upgrades</a:t>
            </a:r>
            <a:r>
              <a:rPr lang="en-US" sz="2800" dirty="0">
                <a:solidFill>
                  <a:srgbClr val="FFFFFF"/>
                </a:solidFill>
                <a:latin typeface="Poppins" panose="00000500000000000000" pitchFamily="2" charset="0"/>
                <a:cs typeface="Poppins" panose="00000500000000000000" pitchFamily="2" charset="0"/>
              </a:rPr>
              <a:t>- Enhancing the user interface with regular updates</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0" name="Picture 9" descr="A black and white logo&#10;&#10;Description automatically generated">
            <a:extLst>
              <a:ext uri="{FF2B5EF4-FFF2-40B4-BE49-F238E27FC236}">
                <a16:creationId xmlns:a16="http://schemas.microsoft.com/office/drawing/2014/main" id="{9B792395-5CF4-DE38-EA80-60931309A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extLst>
      <p:ext uri="{BB962C8B-B14F-4D97-AF65-F5344CB8AC3E}">
        <p14:creationId xmlns:p14="http://schemas.microsoft.com/office/powerpoint/2010/main" val="265601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028701"/>
            <a:ext cx="12260528" cy="8291463"/>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extBox 2"/>
          <p:cNvSpPr txBox="1"/>
          <p:nvPr/>
        </p:nvSpPr>
        <p:spPr>
          <a:xfrm>
            <a:off x="762000" y="964585"/>
            <a:ext cx="10030975" cy="171899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⁠Business Model and Monetization </a:t>
            </a:r>
          </a:p>
        </p:txBody>
      </p:sp>
      <p:grpSp>
        <p:nvGrpSpPr>
          <p:cNvPr id="3" name="Group 3"/>
          <p:cNvGrpSpPr/>
          <p:nvPr/>
        </p:nvGrpSpPr>
        <p:grpSpPr>
          <a:xfrm>
            <a:off x="0" y="5356651"/>
            <a:ext cx="18288000"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20" name="AutoShape 20"/>
          <p:cNvSpPr/>
          <p:nvPr/>
        </p:nvSpPr>
        <p:spPr>
          <a:xfrm>
            <a:off x="1028700" y="0"/>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2" name="Picture 11" descr="A black and white logo&#10;&#10;Description automatically generated">
            <a:extLst>
              <a:ext uri="{FF2B5EF4-FFF2-40B4-BE49-F238E27FC236}">
                <a16:creationId xmlns:a16="http://schemas.microsoft.com/office/drawing/2014/main" id="{30F4EDB0-4ED7-30FA-38B5-ED263BD0FC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8" name="TextBox 7">
            <a:extLst>
              <a:ext uri="{FF2B5EF4-FFF2-40B4-BE49-F238E27FC236}">
                <a16:creationId xmlns:a16="http://schemas.microsoft.com/office/drawing/2014/main" id="{F3FF9B16-F617-729F-3196-E89C3520F21F}"/>
              </a:ext>
            </a:extLst>
          </p:cNvPr>
          <p:cNvSpPr txBox="1"/>
          <p:nvPr/>
        </p:nvSpPr>
        <p:spPr>
          <a:xfrm flipH="1">
            <a:off x="609600" y="5373515"/>
            <a:ext cx="9220199" cy="4924425"/>
          </a:xfrm>
          <a:prstGeom prst="rect">
            <a:avLst/>
          </a:prstGeom>
          <a:noFill/>
        </p:spPr>
        <p:txBody>
          <a:bodyPr wrap="square" rtlCol="0">
            <a:spAutoFit/>
          </a:bodyPr>
          <a:lstStyle/>
          <a:p>
            <a:endParaRPr lang="en-IN" sz="2800" dirty="0"/>
          </a:p>
          <a:p>
            <a:endParaRPr lang="en-IN" sz="2800" dirty="0"/>
          </a:p>
          <a:p>
            <a:pPr marL="285750" indent="-28575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Individual and corporate consumers</a:t>
            </a:r>
          </a:p>
          <a:p>
            <a:pPr marL="285750" indent="-28575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In app subscriptions</a:t>
            </a:r>
          </a:p>
          <a:p>
            <a:pPr marL="285750" indent="-28575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Pay per consultation</a:t>
            </a:r>
          </a:p>
          <a:p>
            <a:pPr marL="285750" indent="-28575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Diverse specializations</a:t>
            </a:r>
          </a:p>
          <a:p>
            <a:pPr marL="285750" indent="-28575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Pharma collaborations</a:t>
            </a:r>
          </a:p>
          <a:p>
            <a:pPr marL="285750" indent="-285750">
              <a:buFont typeface="Arial" panose="020B0604020202020204" pitchFamily="34" charset="0"/>
              <a:buChar char="•"/>
            </a:pPr>
            <a:r>
              <a:rPr lang="en-IN" sz="3200" dirty="0">
                <a:solidFill>
                  <a:schemeClr val="bg1"/>
                </a:solidFill>
                <a:latin typeface="Poppins" panose="00000500000000000000" pitchFamily="2" charset="0"/>
                <a:cs typeface="Poppins" panose="00000500000000000000" pitchFamily="2" charset="0"/>
              </a:rPr>
              <a:t>Membership tiers</a:t>
            </a:r>
          </a:p>
          <a:p>
            <a:pPr marL="285750" indent="-285750">
              <a:buFont typeface="Arial" panose="020B0604020202020204" pitchFamily="34" charset="0"/>
              <a:buChar char="•"/>
            </a:pPr>
            <a:endParaRPr lang="en-IN" sz="2400" dirty="0"/>
          </a:p>
          <a:p>
            <a:endParaRPr lang="en-IN" sz="24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7871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8600" y="-482203"/>
            <a:ext cx="10439400" cy="10769203"/>
            <a:chOff x="0" y="-38100"/>
            <a:chExt cx="2639032" cy="851739"/>
          </a:xfrm>
        </p:grpSpPr>
        <p:sp>
          <p:nvSpPr>
            <p:cNvPr id="3" name="Freeform 3"/>
            <p:cNvSpPr/>
            <p:nvPr/>
          </p:nvSpPr>
          <p:spPr>
            <a:xfrm>
              <a:off x="91773" y="839"/>
              <a:ext cx="2547259"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r>
                <a:rPr lang="en-US" sz="3600" dirty="0">
                  <a:solidFill>
                    <a:schemeClr val="bg1"/>
                  </a:solidFill>
                </a:rPr>
                <a:t>In conclusion, our </a:t>
              </a:r>
              <a:r>
                <a:rPr lang="en-US" sz="3600" dirty="0" err="1">
                  <a:solidFill>
                    <a:schemeClr val="bg1"/>
                  </a:solidFill>
                </a:rPr>
                <a:t>MedConnect</a:t>
              </a:r>
              <a:r>
                <a:rPr lang="en-US" sz="3600" dirty="0">
                  <a:solidFill>
                    <a:schemeClr val="bg1"/>
                  </a:solidFill>
                </a:rPr>
                <a:t> represents a transformative leap in healthcare accessibility and convenience. By seamlessly connecting users with qualified healthcare professionals through an intuitive platform, we empower individuals to prioritize their well-being without the constraints of physical proximity. This innovative solution caters to the evolving needs of a diverse range of users, from those seeking immediate medical advice to corporations fostering employee well-being</a:t>
              </a:r>
              <a:r>
                <a:rPr lang="en-US" sz="3200" dirty="0">
                  <a:solidFill>
                    <a:schemeClr val="bg1"/>
                  </a:solidFill>
                </a:rPr>
                <a:t>. </a:t>
              </a:r>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914400" y="647355"/>
            <a:ext cx="6624360" cy="162672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Conclusion </a:t>
            </a:r>
          </a:p>
          <a:p>
            <a:pPr>
              <a:lnSpc>
                <a:spcPts val="6719"/>
              </a:lnSpc>
            </a:pPr>
            <a:endParaRPr lang="en-US" sz="3200" dirty="0">
              <a:solidFill>
                <a:srgbClr val="101010"/>
              </a:solidFill>
              <a:latin typeface="Poppins Bold"/>
            </a:endParaRPr>
          </a:p>
        </p:txBody>
      </p:sp>
      <p:sp>
        <p:nvSpPr>
          <p:cNvPr id="19" name="Freeform 19"/>
          <p:cNvSpPr/>
          <p:nvPr/>
        </p:nvSpPr>
        <p:spPr>
          <a:xfrm flipH="1">
            <a:off x="-990600" y="1583900"/>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descr="A black and white logo&#10;&#10;Description automatically generated">
            <a:extLst>
              <a:ext uri="{FF2B5EF4-FFF2-40B4-BE49-F238E27FC236}">
                <a16:creationId xmlns:a16="http://schemas.microsoft.com/office/drawing/2014/main" id="{3B7F5C9B-3BA1-5143-D41D-F56654EA1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486</Words>
  <Application>Microsoft Macintosh PowerPoint</Application>
  <PresentationFormat>Custom</PresentationFormat>
  <Paragraphs>66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Poppins</vt:lpstr>
      <vt:lpstr>Arial</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HARSHITHA J (RA2111003011553)</cp:lastModifiedBy>
  <cp:revision>4</cp:revision>
  <dcterms:created xsi:type="dcterms:W3CDTF">2006-08-16T00:00:00Z</dcterms:created>
  <dcterms:modified xsi:type="dcterms:W3CDTF">2024-03-05T08:30:28Z</dcterms:modified>
  <dc:identifier>DAF-hexMbnY</dc:identifier>
</cp:coreProperties>
</file>